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58" r:id="rId5"/>
    <p:sldId id="275" r:id="rId6"/>
    <p:sldId id="259" r:id="rId7"/>
    <p:sldId id="260" r:id="rId8"/>
    <p:sldId id="262" r:id="rId9"/>
    <p:sldId id="266" r:id="rId10"/>
    <p:sldId id="269" r:id="rId11"/>
    <p:sldId id="267" r:id="rId12"/>
    <p:sldId id="272" r:id="rId13"/>
    <p:sldId id="273" r:id="rId14"/>
    <p:sldId id="274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772" autoAdjust="0"/>
    <p:restoredTop sz="94118" autoAdjust="0"/>
  </p:normalViewPr>
  <p:slideViewPr>
    <p:cSldViewPr>
      <p:cViewPr varScale="1">
        <p:scale>
          <a:sx n="70" d="100"/>
          <a:sy n="70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6BEF61-F52C-46EE-808F-F81EBC97BC40}" type="datetimeFigureOut">
              <a:rPr lang="en-US" smtClean="0"/>
              <a:t>8/7/2012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F783ED3-E92C-425E-8A90-7A4A6665D5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962400"/>
            <a:ext cx="8077200" cy="1793167"/>
          </a:xfrm>
        </p:spPr>
        <p:txBody>
          <a:bodyPr>
            <a:noAutofit/>
          </a:bodyPr>
          <a:lstStyle/>
          <a:p>
            <a:r>
              <a:rPr lang="en-US" sz="7200" dirty="0" smtClean="0"/>
              <a:t>Formative Assessment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22482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 marL="809625" indent="-468313"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6000" dirty="0" smtClean="0"/>
              <a:t>Now it is time to move. Have the students who are partner A raise their right hands and then move two people to the right to meet with a new partner. Repeat the summary with partner B speaking first. </a:t>
            </a:r>
          </a:p>
          <a:p>
            <a:pPr marL="809625" indent="-468313"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6000" dirty="0" smtClean="0"/>
              <a:t>For </a:t>
            </a:r>
            <a:r>
              <a:rPr lang="en-US" sz="6000" dirty="0"/>
              <a:t>the third move, have all students who are partner B raise their right hand and move two people to the right. After they are with a new partner, they continue with the summary with partner A speaking first. </a:t>
            </a:r>
            <a:endParaRPr lang="en-US" sz="6000" dirty="0" smtClean="0"/>
          </a:p>
          <a:p>
            <a:pPr marL="809625" indent="-468313"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6000" dirty="0" smtClean="0"/>
              <a:t>Inside-Outside </a:t>
            </a:r>
            <a:r>
              <a:rPr lang="en-US" sz="6000" dirty="0"/>
              <a:t>Circle holds all students accountable for having something to say. </a:t>
            </a:r>
            <a:r>
              <a:rPr lang="en-US" sz="6000" dirty="0" smtClean="0"/>
              <a:t>You can </a:t>
            </a:r>
            <a:r>
              <a:rPr lang="en-US" sz="6000" dirty="0"/>
              <a:t>use this activity as a formative assessment by standing in the center of the circle and listening to the conversations that take </a:t>
            </a:r>
            <a:r>
              <a:rPr lang="en-US" sz="6000" dirty="0" smtClean="0"/>
              <a:t>place</a:t>
            </a:r>
            <a:r>
              <a:rPr lang="en-US" sz="6000" dirty="0"/>
              <a:t> </a:t>
            </a:r>
            <a:r>
              <a:rPr lang="en-US" sz="6000" dirty="0" smtClean="0"/>
              <a:t>while making anecdotal notes on interactions and discussions.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68326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Exit Cards / Ticket Out the Door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600" dirty="0"/>
              <a:t>Exit cards are written student responses to questions posed at the end of a class or learning activity or at the end of a day. </a:t>
            </a:r>
            <a:endParaRPr lang="en-US" sz="2600" dirty="0" smtClean="0"/>
          </a:p>
          <a:p>
            <a:pPr lvl="2">
              <a:buFont typeface="Wingdings" pitchFamily="2" charset="2"/>
              <a:buChar char="n"/>
            </a:pPr>
            <a:r>
              <a:rPr lang="en-US" sz="2600" dirty="0"/>
              <a:t> </a:t>
            </a:r>
            <a:r>
              <a:rPr lang="en-US" sz="2600" dirty="0" smtClean="0"/>
              <a:t>Stems (I learned… I still don’t understand… etc.)</a:t>
            </a:r>
          </a:p>
          <a:p>
            <a:pPr lvl="2">
              <a:buFont typeface="Wingdings" pitchFamily="2" charset="2"/>
              <a:buChar char="n"/>
            </a:pPr>
            <a:r>
              <a:rPr lang="en-US" sz="2600" dirty="0"/>
              <a:t> </a:t>
            </a:r>
            <a:r>
              <a:rPr lang="en-US" sz="2600" dirty="0" smtClean="0"/>
              <a:t>General summary or reflection of lesson</a:t>
            </a:r>
          </a:p>
          <a:p>
            <a:pPr lvl="2">
              <a:buFont typeface="Wingdings" pitchFamily="2" charset="2"/>
              <a:buChar char="n"/>
            </a:pPr>
            <a:r>
              <a:rPr lang="en-US" sz="2600" dirty="0"/>
              <a:t> </a:t>
            </a:r>
            <a:r>
              <a:rPr lang="en-US" sz="2600" dirty="0" smtClean="0"/>
              <a:t>Answer a question</a:t>
            </a:r>
          </a:p>
          <a:p>
            <a:pPr lvl="2">
              <a:buFont typeface="Wingdings" pitchFamily="2" charset="2"/>
              <a:buChar char="n"/>
            </a:pPr>
            <a:r>
              <a:rPr lang="en-US" sz="2600" dirty="0" smtClean="0"/>
              <a:t> Explain how the lesson could be used in the real world</a:t>
            </a:r>
          </a:p>
          <a:p>
            <a:pPr lvl="2">
              <a:buFont typeface="Wingdings" pitchFamily="2" charset="2"/>
              <a:buChar char="n"/>
            </a:pPr>
            <a:r>
              <a:rPr lang="en-US" sz="2600" dirty="0"/>
              <a:t> </a:t>
            </a:r>
            <a:r>
              <a:rPr lang="en-US" sz="2600" dirty="0" smtClean="0"/>
              <a:t>Can be extended to a Moodle Forum discussion assignment for homework (that can also be extended to the next day)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990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100" dirty="0" smtClean="0">
                <a:solidFill>
                  <a:schemeClr val="accent2">
                    <a:lumMod val="75000"/>
                  </a:schemeClr>
                </a:solidFill>
              </a:rPr>
              <a:t>Facts, Questions, Responses (FQR)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/>
              <a:t>Introduce the passage that students will read and describe the details of the FQR focused reading strategy.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 smtClean="0"/>
              <a:t>Students will use 3 different color </a:t>
            </a:r>
            <a:r>
              <a:rPr lang="en-US" sz="2800" dirty="0"/>
              <a:t>sticky notes </a:t>
            </a:r>
            <a:r>
              <a:rPr lang="en-US" sz="2800" dirty="0" smtClean="0"/>
              <a:t>for each category.</a:t>
            </a:r>
            <a:endParaRPr lang="en-US" sz="2800" dirty="0"/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 smtClean="0"/>
              <a:t>As </a:t>
            </a:r>
            <a:r>
              <a:rPr lang="en-US" sz="2800" dirty="0"/>
              <a:t>students read the passage, they should make note </a:t>
            </a:r>
            <a:r>
              <a:rPr lang="en-US" sz="2800" dirty="0" smtClean="0"/>
              <a:t>(using sticky notes) of </a:t>
            </a:r>
            <a:r>
              <a:rPr lang="en-US" sz="2800" dirty="0"/>
              <a:t>the facts, questions, and </a:t>
            </a:r>
            <a:r>
              <a:rPr lang="en-US" sz="2800" dirty="0" smtClean="0"/>
              <a:t>responses (each in a different color) </a:t>
            </a:r>
            <a:r>
              <a:rPr lang="en-US" sz="2800" dirty="0"/>
              <a:t>that arise as they read the material. Paste these in appropriate places in the reading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891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2">
              <a:buFont typeface="Wingdings" pitchFamily="2" charset="2"/>
              <a:buChar char="n"/>
            </a:pPr>
            <a:r>
              <a:rPr lang="en-US" sz="2400" b="1" dirty="0" smtClean="0"/>
              <a:t> Facts</a:t>
            </a:r>
            <a:r>
              <a:rPr lang="en-US" sz="2400" dirty="0"/>
              <a:t>: materials presented as truthful </a:t>
            </a:r>
            <a:r>
              <a:rPr lang="en-US" sz="2400" dirty="0" smtClean="0"/>
              <a:t>items; students </a:t>
            </a:r>
            <a:r>
              <a:rPr lang="en-US" sz="2400" dirty="0"/>
              <a:t>can also include items in this category that they want to verify or have </a:t>
            </a:r>
            <a:r>
              <a:rPr lang="en-US" sz="2400" dirty="0" smtClean="0"/>
              <a:t>clarified.</a:t>
            </a:r>
            <a:endParaRPr lang="en-US" sz="2400" dirty="0"/>
          </a:p>
          <a:p>
            <a:pPr lvl="2">
              <a:buFont typeface="Wingdings" pitchFamily="2" charset="2"/>
              <a:buChar char="n"/>
            </a:pPr>
            <a:r>
              <a:rPr lang="en-US" sz="2400" b="1" dirty="0" smtClean="0"/>
              <a:t> Questions</a:t>
            </a:r>
            <a:r>
              <a:rPr lang="en-US" sz="2400" dirty="0"/>
              <a:t>: items from the text that are confusing or for which further information is </a:t>
            </a:r>
            <a:r>
              <a:rPr lang="en-US" sz="2400" dirty="0" smtClean="0"/>
              <a:t>needed</a:t>
            </a:r>
            <a:endParaRPr lang="en-US" sz="2400" dirty="0"/>
          </a:p>
          <a:p>
            <a:pPr lvl="2">
              <a:buFont typeface="Wingdings" pitchFamily="2" charset="2"/>
              <a:buChar char="n"/>
            </a:pPr>
            <a:r>
              <a:rPr lang="en-US" sz="2400" b="1" dirty="0" smtClean="0"/>
              <a:t> Responses</a:t>
            </a:r>
            <a:r>
              <a:rPr lang="en-US" sz="2400" dirty="0"/>
              <a:t>: personal reactions to specific sections of the </a:t>
            </a:r>
            <a:r>
              <a:rPr lang="en-US" sz="2400" dirty="0" smtClean="0"/>
              <a:t>reading</a:t>
            </a:r>
            <a:endParaRPr lang="en-US" sz="2400" dirty="0"/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600" dirty="0" smtClean="0"/>
              <a:t>After </a:t>
            </a:r>
            <a:r>
              <a:rPr lang="en-US" sz="2600" dirty="0"/>
              <a:t>students complete the reading, have them </a:t>
            </a:r>
            <a:r>
              <a:rPr lang="en-US" sz="2600" dirty="0" smtClean="0"/>
              <a:t>categorize their findings in a chart listing facts, questions, and responses along with the page numbers from the text (which can be turned in).</a:t>
            </a:r>
            <a:endParaRPr lang="en-US" sz="2600" dirty="0"/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600" dirty="0" smtClean="0"/>
              <a:t>Discuss </a:t>
            </a:r>
            <a:r>
              <a:rPr lang="en-US" sz="2600" dirty="0"/>
              <a:t>the results of the reading with the entire class.</a:t>
            </a:r>
          </a:p>
        </p:txBody>
      </p:sp>
    </p:spTree>
    <p:extLst>
      <p:ext uri="{BB962C8B-B14F-4D97-AF65-F5344CB8AC3E}">
        <p14:creationId xmlns:p14="http://schemas.microsoft.com/office/powerpoint/2010/main" val="131821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100" dirty="0" smtClean="0">
                <a:solidFill>
                  <a:schemeClr val="accent2">
                    <a:lumMod val="75000"/>
                  </a:schemeClr>
                </a:solidFill>
              </a:rPr>
              <a:t>Final Jeopardy Question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 smtClean="0"/>
              <a:t>Pose students with questions (via projector)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 smtClean="0"/>
              <a:t>With their tablets in the pen mode (and flipped down), have them write their answers on a blank screen then place the pen down to avoid changing answers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 smtClean="0"/>
              <a:t>When directed ask students to reveal answers (one at a time, all at once, or choose particular students)</a:t>
            </a:r>
          </a:p>
          <a:p>
            <a:pPr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2800" dirty="0" smtClean="0"/>
              <a:t>Discuss students’ answers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0258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Misconception Check</a:t>
            </a:r>
          </a:p>
          <a:p>
            <a:pPr marL="777240" lvl="1" indent="-457200"/>
            <a:r>
              <a:rPr lang="en-US" dirty="0" smtClean="0"/>
              <a:t>Present </a:t>
            </a:r>
            <a:r>
              <a:rPr lang="en-US" dirty="0"/>
              <a:t>students with common or predictable misconceptions about a designated concept, principle, or process. Ask them whether they agree or disagree and explain why. </a:t>
            </a:r>
            <a:endParaRPr lang="en-US" dirty="0" smtClean="0"/>
          </a:p>
          <a:p>
            <a:pPr marL="777240" lvl="1" indent="-457200"/>
            <a:r>
              <a:rPr lang="en-US" dirty="0" smtClean="0"/>
              <a:t>The </a:t>
            </a:r>
            <a:r>
              <a:rPr lang="en-US" dirty="0"/>
              <a:t>misconception check can also be presented in the form of a multiple-choice or true-false </a:t>
            </a:r>
            <a:r>
              <a:rPr lang="en-US" dirty="0" smtClean="0"/>
              <a:t>quiz or a survey. </a:t>
            </a:r>
          </a:p>
          <a:p>
            <a:pPr marL="1051560" lvl="2" indent="-457200"/>
            <a:r>
              <a:rPr lang="en-US" dirty="0" smtClean="0"/>
              <a:t>Multiple choice – explain what makes the correct answer correct/incorrect answers incorrect</a:t>
            </a:r>
          </a:p>
          <a:p>
            <a:pPr marL="1051560" lvl="2" indent="-457200"/>
            <a:r>
              <a:rPr lang="en-US" dirty="0" smtClean="0"/>
              <a:t>True/False – if a statement is deemed to be false, have students explain what would make it true  </a:t>
            </a:r>
          </a:p>
          <a:p>
            <a:pPr marL="1051560" lvl="2" indent="-457200"/>
            <a:r>
              <a:rPr lang="en-US" dirty="0" smtClean="0"/>
              <a:t>Survey – Show of hands; move to a corner of the room (degree to which they agree or disagree)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17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formative assessment?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range of formal and informal assessment procedures employed by teachers during the learning process in order to modify teaching and learning activities to improve student attainment</a:t>
            </a:r>
          </a:p>
          <a:p>
            <a:pPr marL="0" indent="0">
              <a:buNone/>
            </a:pPr>
            <a:endParaRPr lang="en-US" dirty="0" smtClean="0"/>
          </a:p>
          <a:p>
            <a:pPr lvl="2"/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</a:rPr>
              <a:t>range of formal/informal assessment     procedures </a:t>
            </a: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(what)</a:t>
            </a:r>
            <a:endParaRPr lang="en-US" sz="28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</a:rPr>
              <a:t>during the learning process </a:t>
            </a: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(when)</a:t>
            </a:r>
          </a:p>
          <a:p>
            <a:pPr lvl="2"/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</a:rPr>
              <a:t>modify teaching and learning activities &amp; improve student attainment </a:t>
            </a: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(why)</a:t>
            </a:r>
            <a:endParaRPr lang="en-US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26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does it differ from summative assessment?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685800" lvl="2" indent="0">
              <a:buNone/>
            </a:pPr>
            <a:r>
              <a:rPr lang="en-US" sz="3800" dirty="0" smtClean="0"/>
              <a:t> </a:t>
            </a:r>
          </a:p>
          <a:p>
            <a:pPr lvl="2"/>
            <a:r>
              <a:rPr lang="en-US" sz="4000" dirty="0" smtClean="0"/>
              <a:t> Summative </a:t>
            </a:r>
            <a:r>
              <a:rPr lang="en-US" sz="4000" dirty="0"/>
              <a:t>= assessment OF </a:t>
            </a:r>
            <a:r>
              <a:rPr lang="en-US" sz="4000" dirty="0" smtClean="0"/>
              <a:t>learning (after instruction)</a:t>
            </a:r>
          </a:p>
          <a:p>
            <a:pPr lvl="4"/>
            <a:r>
              <a:rPr lang="en-US" sz="3700" dirty="0" smtClean="0"/>
              <a:t> </a:t>
            </a:r>
            <a:r>
              <a:rPr lang="en-US" sz="3700" dirty="0" smtClean="0">
                <a:solidFill>
                  <a:schemeClr val="accent1">
                    <a:lumMod val="75000"/>
                  </a:schemeClr>
                </a:solidFill>
              </a:rPr>
              <a:t>Did they learn?</a:t>
            </a:r>
          </a:p>
          <a:p>
            <a:pPr marL="685800" lvl="2" indent="0">
              <a:buNone/>
            </a:pPr>
            <a:endParaRPr lang="en-US" sz="4000" dirty="0"/>
          </a:p>
          <a:p>
            <a:pPr lvl="2"/>
            <a:r>
              <a:rPr lang="en-US" sz="4000" dirty="0" smtClean="0"/>
              <a:t> Formative </a:t>
            </a:r>
            <a:r>
              <a:rPr lang="en-US" sz="4000" dirty="0"/>
              <a:t>= assessment FOR </a:t>
            </a:r>
            <a:r>
              <a:rPr lang="en-US" sz="4000" dirty="0" smtClean="0"/>
              <a:t>learning (during instruction)</a:t>
            </a:r>
          </a:p>
          <a:p>
            <a:pPr lvl="4"/>
            <a:r>
              <a:rPr lang="en-US" sz="3700" dirty="0">
                <a:effectLst/>
              </a:rPr>
              <a:t> </a:t>
            </a:r>
            <a:r>
              <a:rPr lang="en-US" sz="37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Are they learning? </a:t>
            </a:r>
            <a:endParaRPr lang="en-US" sz="37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744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Forms of F.A.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</a:p>
          <a:p>
            <a:r>
              <a:rPr lang="en-US" dirty="0" smtClean="0"/>
              <a:t>Questioning 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Graphic Organizers</a:t>
            </a:r>
          </a:p>
          <a:p>
            <a:r>
              <a:rPr lang="en-US" dirty="0" smtClean="0"/>
              <a:t>Quizzes</a:t>
            </a:r>
          </a:p>
          <a:p>
            <a:r>
              <a:rPr lang="en-US" dirty="0" smtClean="0"/>
              <a:t>Think-Pair-Share</a:t>
            </a:r>
          </a:p>
        </p:txBody>
      </p:sp>
    </p:spTree>
    <p:extLst>
      <p:ext uri="{BB962C8B-B14F-4D97-AF65-F5344CB8AC3E}">
        <p14:creationId xmlns:p14="http://schemas.microsoft.com/office/powerpoint/2010/main" val="203571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Remember About F.A.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 </a:t>
            </a:r>
            <a:r>
              <a:rPr lang="en-US" sz="3900" dirty="0" smtClean="0"/>
              <a:t>They </a:t>
            </a:r>
            <a:r>
              <a:rPr lang="en-US" sz="3900" b="1" dirty="0" smtClean="0"/>
              <a:t>do not </a:t>
            </a:r>
            <a:r>
              <a:rPr lang="en-US" sz="3900" dirty="0" smtClean="0"/>
              <a:t>have to be quizzes </a:t>
            </a:r>
          </a:p>
          <a:p>
            <a:pPr marL="0" indent="0">
              <a:buNone/>
            </a:pPr>
            <a:endParaRPr lang="en-US" sz="3900" dirty="0"/>
          </a:p>
          <a:p>
            <a:r>
              <a:rPr lang="en-US" sz="3900" dirty="0" smtClean="0"/>
              <a:t> They </a:t>
            </a:r>
            <a:r>
              <a:rPr lang="en-US" sz="3900" b="1" dirty="0" smtClean="0"/>
              <a:t>do not </a:t>
            </a:r>
            <a:r>
              <a:rPr lang="en-US" sz="3900" dirty="0" smtClean="0"/>
              <a:t>have to be for a grade</a:t>
            </a:r>
          </a:p>
          <a:p>
            <a:pPr marL="0" indent="0">
              <a:buNone/>
            </a:pPr>
            <a:endParaRPr lang="en-US" sz="3900" dirty="0" smtClean="0"/>
          </a:p>
          <a:p>
            <a:r>
              <a:rPr lang="en-US" sz="3900" dirty="0"/>
              <a:t> </a:t>
            </a:r>
            <a:r>
              <a:rPr lang="en-US" sz="3900" dirty="0" smtClean="0"/>
              <a:t>They </a:t>
            </a:r>
            <a:r>
              <a:rPr lang="en-US" sz="3900" b="1" dirty="0" smtClean="0"/>
              <a:t>do not</a:t>
            </a:r>
            <a:r>
              <a:rPr lang="en-US" sz="3900" dirty="0" smtClean="0"/>
              <a:t> have to take up a lot of class time</a:t>
            </a:r>
          </a:p>
        </p:txBody>
      </p:sp>
    </p:spTree>
    <p:extLst>
      <p:ext uri="{BB962C8B-B14F-4D97-AF65-F5344CB8AC3E}">
        <p14:creationId xmlns:p14="http://schemas.microsoft.com/office/powerpoint/2010/main" val="72077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Question, Answer, Argue, Explain</a:t>
            </a:r>
          </a:p>
          <a:p>
            <a:pPr marL="777240" lvl="1" indent="-457200"/>
            <a:r>
              <a:rPr lang="en-US" dirty="0" smtClean="0"/>
              <a:t>Present students with a multiple choice question (via projector).  Students signal according to their answer (i.e. one finger for A; two fingers for B; etc.)</a:t>
            </a:r>
          </a:p>
          <a:p>
            <a:pPr marL="777240" lvl="1" indent="-457200"/>
            <a:r>
              <a:rPr lang="en-US" dirty="0" smtClean="0"/>
              <a:t>Teacher scans the room and notes how students answer (paying particular attention to those who have given the wrong answer) but says nothing</a:t>
            </a:r>
          </a:p>
          <a:p>
            <a:pPr marL="777240" lvl="1" indent="-457200"/>
            <a:r>
              <a:rPr lang="en-US" dirty="0" smtClean="0"/>
              <a:t>Teacher directs students to: 1) find someone who has given a different answer and 2) try to convince that person that your answer is correct (2 minutes for discussion)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777240" lvl="1" indent="-457200"/>
            <a:r>
              <a:rPr lang="en-US" dirty="0" smtClean="0"/>
              <a:t>After discussion, have students answer the question again using the same signal system</a:t>
            </a:r>
          </a:p>
          <a:p>
            <a:pPr marL="777240" lvl="1" indent="-457200"/>
            <a:r>
              <a:rPr lang="en-US" dirty="0" smtClean="0"/>
              <a:t>Teacher scans the room and notes how students answer the second time, paying particular attention to those who have changed from an incorrect answer to a correct one</a:t>
            </a:r>
          </a:p>
          <a:p>
            <a:pPr marL="777240" lvl="1" indent="-457200"/>
            <a:r>
              <a:rPr lang="en-US" dirty="0" smtClean="0"/>
              <a:t>Teacher chooses one student who has the correct answer (but was previously wrong) to explain why he/she chose that answer and what made him/her change answers</a:t>
            </a:r>
          </a:p>
          <a:p>
            <a:pPr marL="1051560" lvl="2" indent="-457200"/>
            <a:r>
              <a:rPr lang="en-US" dirty="0" smtClean="0"/>
              <a:t>*Student then becomes a ‘peer teacher’</a:t>
            </a:r>
          </a:p>
          <a:p>
            <a:pPr marL="1051560" lvl="2" indent="-457200"/>
            <a:r>
              <a:rPr lang="en-US" dirty="0" smtClean="0"/>
              <a:t>*Variation is four corners strategy (viewpoint instead of possible answer; move to a designated corner of room)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1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Idea Spinner</a:t>
            </a:r>
          </a:p>
          <a:p>
            <a:pPr marL="777240" lvl="1" indent="-457200">
              <a:buFont typeface="Wingdings 2" pitchFamily="18" charset="2"/>
              <a:buChar char=""/>
            </a:pPr>
            <a:r>
              <a:rPr lang="en-US" dirty="0" smtClean="0"/>
              <a:t>Teacher creates </a:t>
            </a:r>
            <a:r>
              <a:rPr lang="en-US" dirty="0"/>
              <a:t>a spinner marked into 4 quadrants and labeled “Predict, Explain, Summarize, Evaluate.”  </a:t>
            </a:r>
            <a:endParaRPr lang="en-US" dirty="0" smtClean="0"/>
          </a:p>
          <a:p>
            <a:pPr marL="777240" lvl="1" indent="-457200">
              <a:buFont typeface="Wingdings 2" pitchFamily="18" charset="2"/>
              <a:buChar char=""/>
            </a:pPr>
            <a:r>
              <a:rPr lang="en-US" dirty="0" smtClean="0"/>
              <a:t>After </a:t>
            </a:r>
            <a:r>
              <a:rPr lang="en-US" dirty="0"/>
              <a:t>new material is presented, the teacher spins the spinner and asks students to answer a question based on the location of the spinner.  For example, if the spinner lands in the “Summarize” quadrant, the teacher might say, “List the key concepts just presented</a:t>
            </a:r>
            <a:r>
              <a:rPr lang="en-US" dirty="0" smtClean="0"/>
              <a:t>.”</a:t>
            </a:r>
          </a:p>
          <a:p>
            <a:pPr marL="1051560" lvl="2" indent="-457200">
              <a:buFont typeface="Wingdings" pitchFamily="2" charset="2"/>
              <a:buChar char=""/>
            </a:pPr>
            <a:r>
              <a:rPr lang="en-US" dirty="0" smtClean="0"/>
              <a:t>Variation – cubes</a:t>
            </a:r>
          </a:p>
          <a:p>
            <a:pPr marL="1051560" lvl="2" indent="-457200">
              <a:buFont typeface="Wingdings" pitchFamily="2" charset="2"/>
              <a:buChar char=""/>
            </a:pPr>
            <a:r>
              <a:rPr lang="en-US" dirty="0" smtClean="0"/>
              <a:t>Can have more than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 marL="1371600" indent="-1371600">
              <a:buFont typeface="+mj-lt"/>
              <a:buAutoNum type="arabicPeriod" startAt="3"/>
            </a:pPr>
            <a:r>
              <a:rPr lang="en-US" sz="8900" dirty="0" smtClean="0">
                <a:solidFill>
                  <a:schemeClr val="accent2">
                    <a:lumMod val="75000"/>
                  </a:schemeClr>
                </a:solidFill>
              </a:rPr>
              <a:t>Inside-Outside Circle (</a:t>
            </a:r>
            <a:r>
              <a:rPr lang="en-US" sz="8900" dirty="0" err="1" smtClean="0">
                <a:solidFill>
                  <a:schemeClr val="accent2">
                    <a:lumMod val="75000"/>
                  </a:schemeClr>
                </a:solidFill>
              </a:rPr>
              <a:t>Kagan</a:t>
            </a:r>
            <a:r>
              <a:rPr lang="en-US" sz="8900" dirty="0" smtClean="0">
                <a:solidFill>
                  <a:schemeClr val="accent2">
                    <a:lumMod val="75000"/>
                  </a:schemeClr>
                </a:solidFill>
              </a:rPr>
              <a:t>, 1994)</a:t>
            </a:r>
          </a:p>
          <a:p>
            <a:pPr marL="809625" indent="-468313"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8000" dirty="0" smtClean="0"/>
              <a:t>After </a:t>
            </a:r>
            <a:r>
              <a:rPr lang="en-US" sz="8000" dirty="0"/>
              <a:t>students read a section of </a:t>
            </a:r>
            <a:r>
              <a:rPr lang="en-US" sz="8000" dirty="0" smtClean="0"/>
              <a:t>text (or other presentation of material), </a:t>
            </a:r>
            <a:r>
              <a:rPr lang="en-US" sz="8000" dirty="0"/>
              <a:t>the teacher divides the group. Half of the students stand up and form a circle with their backs to the inside of the circle. They are partner A. The other half of the students form a circle facing a partner from the first circle. These students are partner B. </a:t>
            </a:r>
            <a:endParaRPr lang="en-US" sz="8000" dirty="0" smtClean="0"/>
          </a:p>
          <a:p>
            <a:pPr marL="809625" indent="-468313">
              <a:buClr>
                <a:schemeClr val="accent1"/>
              </a:buClr>
              <a:buFont typeface="Wingdings 2" pitchFamily="18" charset="2"/>
              <a:buChar char="¤"/>
            </a:pPr>
            <a:r>
              <a:rPr lang="en-US" sz="8000" dirty="0" smtClean="0"/>
              <a:t>Partner </a:t>
            </a:r>
            <a:r>
              <a:rPr lang="en-US" sz="8000" dirty="0"/>
              <a:t>A will speak first, quickly summarizing what they read. This takes about a minute. Then partner B speaks for the same length of time, adding to the summary. </a:t>
            </a:r>
          </a:p>
        </p:txBody>
      </p:sp>
    </p:spTree>
    <p:extLst>
      <p:ext uri="{BB962C8B-B14F-4D97-AF65-F5344CB8AC3E}">
        <p14:creationId xmlns:p14="http://schemas.microsoft.com/office/powerpoint/2010/main" val="41976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327</TotalTime>
  <Words>1148</Words>
  <Application>Microsoft Office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Formative Assessment</vt:lpstr>
      <vt:lpstr>What is formative assessment?</vt:lpstr>
      <vt:lpstr>How does it differ from summative assessment?</vt:lpstr>
      <vt:lpstr>Common Forms of F.A.</vt:lpstr>
      <vt:lpstr>Things to Remember About F.A.</vt:lpstr>
      <vt:lpstr>Formative Assessment Techniques </vt:lpstr>
      <vt:lpstr>Formative Assessment Techniques </vt:lpstr>
      <vt:lpstr>Formative Assessment Techniques </vt:lpstr>
      <vt:lpstr>Formative Assessment Techniques </vt:lpstr>
      <vt:lpstr>Formative Assessment Techniques </vt:lpstr>
      <vt:lpstr>Formative Assessment Techniques </vt:lpstr>
      <vt:lpstr>Formative Assessment Techniques </vt:lpstr>
      <vt:lpstr>Formative Assessment Techniques </vt:lpstr>
      <vt:lpstr>Formative Assessment Techniques </vt:lpstr>
      <vt:lpstr>Formative Assessment Techniques </vt:lpstr>
    </vt:vector>
  </TitlesOfParts>
  <Company>St Thomas More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</dc:title>
  <dc:creator>Christie Varnado</dc:creator>
  <cp:lastModifiedBy>Christie Varnado</cp:lastModifiedBy>
  <cp:revision>17</cp:revision>
  <dcterms:created xsi:type="dcterms:W3CDTF">2012-07-27T00:37:11Z</dcterms:created>
  <dcterms:modified xsi:type="dcterms:W3CDTF">2012-08-07T15:03:23Z</dcterms:modified>
</cp:coreProperties>
</file>